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8"/>
  </p:notesMasterIdLst>
  <p:handoutMasterIdLst>
    <p:handoutMasterId r:id="rId9"/>
  </p:handoutMasterIdLst>
  <p:sldIdLst>
    <p:sldId id="490" r:id="rId3"/>
    <p:sldId id="487" r:id="rId4"/>
    <p:sldId id="488" r:id="rId5"/>
    <p:sldId id="489" r:id="rId6"/>
    <p:sldId id="491" r:id="rId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1">
          <p15:clr>
            <a:srgbClr val="A4A3A4"/>
          </p15:clr>
        </p15:guide>
        <p15:guide id="2" pos="31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D54"/>
    <a:srgbClr val="009900"/>
    <a:srgbClr val="DDDDDD"/>
    <a:srgbClr val="B2B2B2"/>
    <a:srgbClr val="CCCCFF"/>
    <a:srgbClr val="FFCC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3" autoAdjust="0"/>
    <p:restoredTop sz="71710" autoAdjust="0"/>
  </p:normalViewPr>
  <p:slideViewPr>
    <p:cSldViewPr snapToGrid="0">
      <p:cViewPr varScale="1">
        <p:scale>
          <a:sx n="73" d="100"/>
          <a:sy n="73" d="100"/>
        </p:scale>
        <p:origin x="948" y="66"/>
      </p:cViewPr>
      <p:guideLst>
        <p:guide orient="horz" pos="1111"/>
        <p:guide pos="31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776"/>
    </p:cViewPr>
  </p:sorterViewPr>
  <p:notesViewPr>
    <p:cSldViewPr snapToGrid="0">
      <p:cViewPr varScale="1">
        <p:scale>
          <a:sx n="54" d="100"/>
          <a:sy n="54" d="100"/>
        </p:scale>
        <p:origin x="2880" y="78"/>
      </p:cViewPr>
      <p:guideLst>
        <p:guide orient="horz" pos="2928"/>
        <p:guide pos="2209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>
            <a:extLst>
              <a:ext uri="{FF2B5EF4-FFF2-40B4-BE49-F238E27FC236}">
                <a16:creationId xmlns:a16="http://schemas.microsoft.com/office/drawing/2014/main" id="{18ECA85C-1C35-48D9-8E2C-162D020352A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2071658B-353D-4BD8-A831-DD3429722DE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00479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>
            <a:extLst>
              <a:ext uri="{FF2B5EF4-FFF2-40B4-BE49-F238E27FC236}">
                <a16:creationId xmlns:a16="http://schemas.microsoft.com/office/drawing/2014/main" id="{922FE6DC-52F2-4EFE-BE85-1F5D973430F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018B881F-D5FD-4571-ACFB-64449E57EA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B767AB21-81F1-44CF-8E76-69882C861F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CF0CF018-1EB8-4338-A365-5EA3C889B9E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607493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8D6B79D-A167-4EEB-B7CA-2999BF3E7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DF4D74C-0B00-4BAB-A2EE-0D5E7FA6C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is the sixteenth presentation in the 18-part series for CWB training.  The following slides cover exporting the CWB data and uploading the data back into DCPDS.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60121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F4E28EA5-7F5E-4D1F-AC00-A88C258AFA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0DB50F8A-3BB5-4F9E-9755-C84A87B08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panose="020B0604020202020204" pitchFamily="34" charset="0"/>
              </a:rPr>
              <a:t>Click on “Export Employee Data” link to generate export file for DCPDS upload.  Save it where you can find it later.  The best place is in</a:t>
            </a:r>
            <a:r>
              <a:rPr lang="en-US" altLang="en-US" baseline="0" dirty="0" smtClean="0">
                <a:latin typeface="Arial" panose="020B0604020202020204" pitchFamily="34" charset="0"/>
              </a:rPr>
              <a:t> the same folder where you store your CWB.  </a:t>
            </a:r>
            <a:endParaRPr lang="en-US" altLang="en-US" dirty="0" smtClean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A706F7FE-991A-4ABE-BF89-E4C78F13A4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7099E6-23C5-446A-86CC-126C691A2BB5}" type="slidenum">
              <a:rPr lang="en-US" altLang="en-US" sz="1200" b="0" smtClean="0"/>
              <a:pPr/>
              <a:t>2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61137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9222BC48-EE28-4E82-8733-FDF5A66E0E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1D931D70-C9E1-4BBD-869A-A2C49673F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panose="020B0604020202020204" pitchFamily="34" charset="0"/>
              </a:rPr>
              <a:t>This slide shows the necessary steps to upload</a:t>
            </a:r>
            <a:r>
              <a:rPr lang="en-US" altLang="en-US" baseline="0" dirty="0" smtClean="0">
                <a:latin typeface="Arial" panose="020B0604020202020204" pitchFamily="34" charset="0"/>
              </a:rPr>
              <a:t> the CWB export file into DCPD</a:t>
            </a:r>
            <a:r>
              <a:rPr lang="en-US" altLang="en-US" dirty="0" smtClean="0">
                <a:latin typeface="Arial" panose="020B0604020202020204" pitchFamily="34" charset="0"/>
              </a:rPr>
              <a:t>S.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86B7BDC2-5E7C-4675-A473-E242A4689A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8B17C9-CC7E-4B5C-8B97-41A05DCCEE34}" type="slidenum">
              <a:rPr lang="en-US" altLang="en-US" sz="1200" b="0" smtClean="0"/>
              <a:pPr/>
              <a:t>3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897844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2701AABD-83F4-4C06-B36C-9F26CE3679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7C034451-818B-47DC-B5E7-60B18CE84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panose="020B0604020202020204" pitchFamily="34" charset="0"/>
              </a:rPr>
              <a:t>Follow the guidance provided in your Extract Tool Guide in</a:t>
            </a:r>
            <a:r>
              <a:rPr lang="en-US" altLang="en-US" baseline="0" dirty="0" smtClean="0">
                <a:latin typeface="Arial" panose="020B0604020202020204" pitchFamily="34" charset="0"/>
              </a:rPr>
              <a:t> order to finish </a:t>
            </a:r>
            <a:r>
              <a:rPr lang="en-US" altLang="en-US" baseline="0" smtClean="0">
                <a:latin typeface="Arial" panose="020B0604020202020204" pitchFamily="34" charset="0"/>
              </a:rPr>
              <a:t>uploading the CWB </a:t>
            </a:r>
            <a:r>
              <a:rPr lang="en-US" altLang="en-US" baseline="0" dirty="0" smtClean="0">
                <a:latin typeface="Arial" panose="020B0604020202020204" pitchFamily="34" charset="0"/>
              </a:rPr>
              <a:t>export file.</a:t>
            </a:r>
            <a:endParaRPr lang="en-US" altLang="en-US" dirty="0" smtClean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65D09C7C-60CE-41EF-8B02-49BE5148E4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8C12A-0FBD-4F87-A953-C44879FA8A6B}" type="slidenum">
              <a:rPr lang="en-US" altLang="en-US" sz="1200" b="0" smtClean="0"/>
              <a:pPr/>
              <a:t>4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2342451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8D6B79D-A167-4EEB-B7CA-2999BF3E7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DF4D74C-0B00-4BAB-A2EE-0D5E7FA6C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concludes the sixteenth presentation in the 18-part series for CWB training.  </a:t>
            </a:r>
            <a:r>
              <a:rPr lang="en-US" sz="12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To continue training, view the next Presentation, entitled Generating Feedback Notices.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09C7C-60CE-41EF-8B02-49BE5148E4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31263"/>
            <a:ext cx="3038475" cy="463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8C12A-0FBD-4F87-A953-C44879FA8A6B}" type="slidenum">
              <a:rPr lang="en-US" altLang="en-US" sz="1200" b="0" smtClean="0"/>
              <a:pPr/>
              <a:t>5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4145397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BEE2DE5-60BE-4E2E-88CC-71CFDA9EF6E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00162039-F57B-42B6-BC81-28A52084D6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501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69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69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DB45DCB-3240-4DF6-B39E-BAD4E6FB594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2C3AD8CC-1986-40D4-9B8F-F5CCB271FF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90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6B7F6B9-2256-4D8C-A269-FAE22F0B433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E3361025-A9C4-450B-85D5-AC36244D1C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972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313" y="152400"/>
            <a:ext cx="7620000" cy="868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54150"/>
            <a:ext cx="8229600" cy="4667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6A12BB9-AE4D-468C-9F19-C43A25D50F0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C408C63F-25DE-4099-A735-D7359176BB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792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313" y="152400"/>
            <a:ext cx="7620000" cy="868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54150"/>
            <a:ext cx="4038600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4150"/>
            <a:ext cx="4038600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6D486A0-5A0E-40BA-A94C-9460A9A0DE1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F4F16726-FD9D-4E86-B5F7-2F57FEF718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031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91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23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7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96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94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2E975AD-A9C4-403F-851B-B0F645D3659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258E2884-96C3-42EC-926A-5F69382984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739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14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62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73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17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61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4150"/>
            <a:ext cx="4038600" cy="466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4150"/>
            <a:ext cx="4038600" cy="466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F845C60-95F6-4D47-A9B6-0107F10C7CE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C890AFBE-1364-49A9-A689-BD35C705A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8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A4C195-2D09-4E90-9D69-092CD1B8EF5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C5C517BF-277F-43C1-9926-C98CDD2E38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24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D02E918-CDB3-4BBF-AD0A-ACCB89B10C1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2AB2CF89-7C43-48E5-B0B5-9778FE9D41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32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4E5443F-C7CB-43DC-8C67-4C8199494EF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429683A7-199C-463C-8880-B7BDB72979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339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A6F7B71-12B5-4273-A64C-C6FB8F9E157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735F1EAE-B2DD-41DF-98E7-C91A2B4F3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10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C44F8EF-8B73-4027-AB24-D4367B4E2C3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BD2B9914-DA57-4F79-B48B-20453D537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08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4FC0BB9-E5F7-4AC8-A8F4-98B0BCC2619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6EE168A2-39DD-4160-B559-716FC6C30C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75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C764300-DA87-4388-A066-950ED920E4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76313" y="152400"/>
            <a:ext cx="7620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4B149B3-F1BE-4176-A446-2EC12C5D94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54150"/>
            <a:ext cx="82296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 Third level</a:t>
            </a:r>
          </a:p>
          <a:p>
            <a:pPr lvl="3"/>
            <a:r>
              <a:rPr lang="en-US" altLang="en-US"/>
              <a:t> Fourth level</a:t>
            </a:r>
          </a:p>
          <a:p>
            <a:pPr lvl="4"/>
            <a:r>
              <a:rPr lang="en-US" altLang="en-US"/>
              <a:t> 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0F46BAC-D9A7-48FD-B9F8-8944F7D23A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516688"/>
            <a:ext cx="21336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0"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E14C1487-6B1F-4C2E-BBA4-945E70DA10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2" descr="DCIPS_blue_logo">
            <a:extLst>
              <a:ext uri="{FF2B5EF4-FFF2-40B4-BE49-F238E27FC236}">
                <a16:creationId xmlns:a16="http://schemas.microsoft.com/office/drawing/2014/main" id="{1DE09A81-727F-40CE-A419-B4CC517867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259715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23">
            <a:extLst>
              <a:ext uri="{FF2B5EF4-FFF2-40B4-BE49-F238E27FC236}">
                <a16:creationId xmlns:a16="http://schemas.microsoft.com/office/drawing/2014/main" id="{36C83C05-8D61-4173-A9FA-ECDBEA79579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84200" y="1150938"/>
            <a:ext cx="7924800" cy="0"/>
          </a:xfrm>
          <a:prstGeom prst="line">
            <a:avLst/>
          </a:prstGeom>
          <a:noFill/>
          <a:ln w="63500" cmpd="thinThick">
            <a:solidFill>
              <a:srgbClr val="081D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anose="05000000000000000000" pitchFamily="2" charset="2"/>
        <a:buChar char="q"/>
        <a:defRPr sz="2400">
          <a:solidFill>
            <a:srgbClr val="081D54"/>
          </a:solidFill>
          <a:latin typeface="+mn-lt"/>
          <a:ea typeface="+mn-ea"/>
          <a:cs typeface="+mn-cs"/>
        </a:defRPr>
      </a:lvl1pPr>
      <a:lvl2pPr marL="633413" indent="-2381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Univers" panose="020B0503020202020204" pitchFamily="34" charset="0"/>
        <a:buChar char="-"/>
        <a:defRPr sz="2200">
          <a:solidFill>
            <a:srgbClr val="081D54"/>
          </a:solidFill>
          <a:latin typeface="+mn-lt"/>
        </a:defRPr>
      </a:lvl2pPr>
      <a:lvl3pPr marL="974725" indent="-2270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5000"/>
        <a:buFont typeface="Wingdings 2" panose="05020102010507070707" pitchFamily="18" charset="2"/>
        <a:buChar char="¢"/>
        <a:defRPr sz="2000" i="1">
          <a:solidFill>
            <a:srgbClr val="081D54"/>
          </a:solidFill>
          <a:latin typeface="+mn-lt"/>
        </a:defRPr>
      </a:lvl3pPr>
      <a:lvl4pPr marL="1316038" indent="-22701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v"/>
        <a:defRPr sz="2000">
          <a:solidFill>
            <a:srgbClr val="081D54"/>
          </a:solidFill>
          <a:latin typeface="Arial Narrow" pitchFamily="34" charset="0"/>
        </a:defRPr>
      </a:lvl4pPr>
      <a:lvl5pPr marL="1657350" indent="-2270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w"/>
        <a:defRPr sz="1600" i="1">
          <a:solidFill>
            <a:srgbClr val="081D54"/>
          </a:solidFill>
          <a:latin typeface="Arial Narrow" pitchFamily="34" charset="0"/>
        </a:defRPr>
      </a:lvl5pPr>
      <a:lvl6pPr marL="2114550" indent="-227013" algn="l" rtl="0" fontAlgn="base">
        <a:spcBef>
          <a:spcPct val="20000"/>
        </a:spcBef>
        <a:spcAft>
          <a:spcPct val="0"/>
        </a:spcAft>
        <a:buFont typeface="Wingdings" pitchFamily="2" charset="2"/>
        <a:buChar char="w"/>
        <a:defRPr sz="1600" i="1">
          <a:solidFill>
            <a:srgbClr val="081D54"/>
          </a:solidFill>
          <a:latin typeface="Arial Narrow" pitchFamily="34" charset="0"/>
        </a:defRPr>
      </a:lvl6pPr>
      <a:lvl7pPr marL="2571750" indent="-227013" algn="l" rtl="0" fontAlgn="base">
        <a:spcBef>
          <a:spcPct val="20000"/>
        </a:spcBef>
        <a:spcAft>
          <a:spcPct val="0"/>
        </a:spcAft>
        <a:buFont typeface="Wingdings" pitchFamily="2" charset="2"/>
        <a:buChar char="w"/>
        <a:defRPr sz="1600" i="1">
          <a:solidFill>
            <a:srgbClr val="081D54"/>
          </a:solidFill>
          <a:latin typeface="Arial Narrow" pitchFamily="34" charset="0"/>
        </a:defRPr>
      </a:lvl7pPr>
      <a:lvl8pPr marL="3028950" indent="-227013" algn="l" rtl="0" fontAlgn="base">
        <a:spcBef>
          <a:spcPct val="20000"/>
        </a:spcBef>
        <a:spcAft>
          <a:spcPct val="0"/>
        </a:spcAft>
        <a:buFont typeface="Wingdings" pitchFamily="2" charset="2"/>
        <a:buChar char="w"/>
        <a:defRPr sz="1600" i="1">
          <a:solidFill>
            <a:srgbClr val="081D54"/>
          </a:solidFill>
          <a:latin typeface="Arial Narrow" pitchFamily="34" charset="0"/>
        </a:defRPr>
      </a:lvl8pPr>
      <a:lvl9pPr marL="3486150" indent="-227013" algn="l" rtl="0" fontAlgn="base">
        <a:spcBef>
          <a:spcPct val="20000"/>
        </a:spcBef>
        <a:spcAft>
          <a:spcPct val="0"/>
        </a:spcAft>
        <a:buFont typeface="Wingdings" pitchFamily="2" charset="2"/>
        <a:buChar char="w"/>
        <a:defRPr sz="1600" i="1">
          <a:solidFill>
            <a:srgbClr val="081D54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9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>
            <a:extLst>
              <a:ext uri="{FF2B5EF4-FFF2-40B4-BE49-F238E27FC236}">
                <a16:creationId xmlns:a16="http://schemas.microsoft.com/office/drawing/2014/main" id="{1753503B-B9BF-4971-B777-8ED26A3AD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" y="4443413"/>
            <a:ext cx="870585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SzPct val="90000"/>
              <a:buFont typeface="Wingdings" panose="05000000000000000000" pitchFamily="2" charset="2"/>
              <a:buChar char="q"/>
              <a:defRPr sz="2400">
                <a:solidFill>
                  <a:srgbClr val="081D54"/>
                </a:solidFill>
                <a:latin typeface="Arial" panose="020B0604020202020204" pitchFamily="34" charset="0"/>
              </a:defRPr>
            </a:lvl1pPr>
            <a:lvl2pPr marL="633413" indent="-238125">
              <a:lnSpc>
                <a:spcPct val="90000"/>
              </a:lnSpc>
              <a:spcBef>
                <a:spcPct val="30000"/>
              </a:spcBef>
              <a:buFont typeface="Univers" panose="020B0503020202020204" pitchFamily="34" charset="0"/>
              <a:buChar char="-"/>
              <a:defRPr sz="2200">
                <a:solidFill>
                  <a:srgbClr val="081D54"/>
                </a:solidFill>
                <a:latin typeface="Arial" panose="020B0604020202020204" pitchFamily="34" charset="0"/>
              </a:defRPr>
            </a:lvl2pPr>
            <a:lvl3pPr marL="974725" indent="-227013">
              <a:lnSpc>
                <a:spcPct val="90000"/>
              </a:lnSpc>
              <a:spcBef>
                <a:spcPct val="20000"/>
              </a:spcBef>
              <a:buSzPct val="75000"/>
              <a:buFont typeface="Wingdings 2" panose="05020102010507070707" pitchFamily="18" charset="2"/>
              <a:buChar char="¢"/>
              <a:defRPr sz="2000" i="1">
                <a:solidFill>
                  <a:srgbClr val="081D54"/>
                </a:solidFill>
                <a:latin typeface="Arial" panose="020B0604020202020204" pitchFamily="34" charset="0"/>
              </a:defRPr>
            </a:lvl3pPr>
            <a:lvl4pPr marL="1316038" indent="-227013">
              <a:spcBef>
                <a:spcPct val="20000"/>
              </a:spcBef>
              <a:buSzPct val="80000"/>
              <a:buFont typeface="Wingdings" panose="05000000000000000000" pitchFamily="2" charset="2"/>
              <a:buChar char="v"/>
              <a:defRPr sz="2000">
                <a:solidFill>
                  <a:srgbClr val="081D54"/>
                </a:solidFill>
                <a:latin typeface="Arial Narrow" panose="020B0606020202030204" pitchFamily="34" charset="0"/>
              </a:defRPr>
            </a:lvl4pPr>
            <a:lvl5pPr marL="1657350" indent="-227013">
              <a:spcBef>
                <a:spcPct val="20000"/>
              </a:spcBef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5pPr>
            <a:lvl6pPr marL="21145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6pPr>
            <a:lvl7pPr marL="25717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7pPr>
            <a:lvl8pPr marL="30289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8pPr>
            <a:lvl9pPr marL="34861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781CD62E-735B-44CA-AACF-D05E77B1B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346" y="2911559"/>
            <a:ext cx="833437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Exporting CWB Data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22" descr="DCIPS_blue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259715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584200" y="1150938"/>
            <a:ext cx="7924800" cy="0"/>
          </a:xfrm>
          <a:prstGeom prst="line">
            <a:avLst/>
          </a:prstGeom>
          <a:noFill/>
          <a:ln w="63500" cmpd="thinThick">
            <a:solidFill>
              <a:srgbClr val="081D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F690DE9-01FD-44FB-876F-A7484EDF5F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0413" y="60944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86214"/>
      </p:ext>
    </p:extLst>
  </p:cSld>
  <p:clrMapOvr>
    <a:masterClrMapping/>
  </p:clrMapOvr>
  <p:transition spd="slow" advTm="17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325B813-F5EA-4053-A031-0E4501952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152400"/>
            <a:ext cx="6234113" cy="868363"/>
          </a:xfrm>
        </p:spPr>
        <p:txBody>
          <a:bodyPr/>
          <a:lstStyle/>
          <a:p>
            <a:pPr eaLnBrk="1" hangingPunct="1"/>
            <a:r>
              <a:rPr lang="en-US" altLang="en-US"/>
              <a:t>Export CWB </a:t>
            </a:r>
          </a:p>
        </p:txBody>
      </p:sp>
      <p:pic>
        <p:nvPicPr>
          <p:cNvPr id="22532" name="Picture 1">
            <a:extLst>
              <a:ext uri="{FF2B5EF4-FFF2-40B4-BE49-F238E27FC236}">
                <a16:creationId xmlns:a16="http://schemas.microsoft.com/office/drawing/2014/main" id="{FC8243E3-9FD3-41D7-82A9-4BC70B1089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7500"/>
          <a:stretch>
            <a:fillRect/>
          </a:stretch>
        </p:blipFill>
        <p:spPr bwMode="auto">
          <a:xfrm>
            <a:off x="173038" y="1281113"/>
            <a:ext cx="8685212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1355B34-EC83-419B-8C73-3F6137867D0C}"/>
              </a:ext>
            </a:extLst>
          </p:cNvPr>
          <p:cNvSpPr/>
          <p:nvPr/>
        </p:nvSpPr>
        <p:spPr>
          <a:xfrm>
            <a:off x="552450" y="5657850"/>
            <a:ext cx="2524125" cy="333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D3B4876-4EFD-45C2-9152-1B12176F64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34251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1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11"/>
    </mc:Choice>
    <mc:Fallback xmlns="">
      <p:transition spd="slow" advTm="15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5D9A2F70-96EA-46D8-BDF5-FB0D5254C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371600"/>
            <a:ext cx="73834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12">
            <a:extLst>
              <a:ext uri="{FF2B5EF4-FFF2-40B4-BE49-F238E27FC236}">
                <a16:creationId xmlns:a16="http://schemas.microsoft.com/office/drawing/2014/main" id="{B48F0D57-AFE3-4575-9C1A-8A62E01AD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334000"/>
            <a:ext cx="6324600" cy="1162050"/>
          </a:xfrm>
          <a:prstGeom prst="roundRect">
            <a:avLst>
              <a:gd name="adj" fmla="val 16667"/>
            </a:avLst>
          </a:prstGeom>
          <a:solidFill>
            <a:srgbClr val="081D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FF"/>
                </a:solidFill>
              </a:rPr>
              <a:t>Select CIV Pay Pool Administrator from the Navigator menu</a:t>
            </a:r>
          </a:p>
          <a:p>
            <a:pPr eaLnBrk="1" hangingPunct="1"/>
            <a:endParaRPr lang="en-US" altLang="en-US" sz="1400">
              <a:solidFill>
                <a:srgbClr val="FFFFFF"/>
              </a:solidFill>
            </a:endParaRPr>
          </a:p>
          <a:p>
            <a:pPr eaLnBrk="1" hangingPunct="1"/>
            <a:r>
              <a:rPr lang="en-US" altLang="en-US" sz="1400">
                <a:solidFill>
                  <a:srgbClr val="FFFFFF"/>
                </a:solidFill>
              </a:rPr>
              <a:t>Select Load Payout Files under the CIV Pay Pool Administrator menu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A47524B-A539-4C00-BFE9-C084A57282AC}"/>
              </a:ext>
            </a:extLst>
          </p:cNvPr>
          <p:cNvSpPr/>
          <p:nvPr/>
        </p:nvSpPr>
        <p:spPr>
          <a:xfrm>
            <a:off x="746125" y="1676400"/>
            <a:ext cx="2682875" cy="381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35E34222-2681-4F05-9131-C72D4F066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620000" cy="563563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002060"/>
                </a:solidFill>
              </a:rPr>
              <a:t>Upload CWB Export File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8F5607C-F6B5-4C86-AC1C-377028FA4A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6354" y="60891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35"/>
    </mc:Choice>
    <mc:Fallback xmlns="">
      <p:transition spd="slow" advTm="155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771E1F7-757C-4097-AB8E-82ECD8E4E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002060"/>
                </a:solidFill>
              </a:rPr>
              <a:t>Upload CWB Export File</a:t>
            </a:r>
            <a:endParaRPr lang="en-US" altLang="en-US"/>
          </a:p>
        </p:txBody>
      </p:sp>
      <p:pic>
        <p:nvPicPr>
          <p:cNvPr id="26627" name="Picture 5">
            <a:extLst>
              <a:ext uri="{FF2B5EF4-FFF2-40B4-BE49-F238E27FC236}">
                <a16:creationId xmlns:a16="http://schemas.microsoft.com/office/drawing/2014/main" id="{655CD728-1FAF-4AE4-B056-8684236FE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52538"/>
            <a:ext cx="7467600" cy="546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AutoShape 12">
            <a:extLst>
              <a:ext uri="{FF2B5EF4-FFF2-40B4-BE49-F238E27FC236}">
                <a16:creationId xmlns:a16="http://schemas.microsoft.com/office/drawing/2014/main" id="{514D83F6-9F32-45F8-9368-C5A015B68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334000"/>
            <a:ext cx="5529263" cy="1162050"/>
          </a:xfrm>
          <a:prstGeom prst="roundRect">
            <a:avLst>
              <a:gd name="adj" fmla="val 16667"/>
            </a:avLst>
          </a:prstGeom>
          <a:solidFill>
            <a:srgbClr val="081D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FFFF"/>
                </a:solidFill>
              </a:rPr>
              <a:t>See DCIPS CWB Extract_Upload User Guide Fall 2016 for complete step by step instructions on uploading certified CWB export files and full discussion of upload error codes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5143D4C-64A8-4600-8A50-FA2309E04E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111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7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42"/>
    </mc:Choice>
    <mc:Fallback xmlns="">
      <p:transition spd="slow" advTm="143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>
            <a:extLst>
              <a:ext uri="{FF2B5EF4-FFF2-40B4-BE49-F238E27FC236}">
                <a16:creationId xmlns:a16="http://schemas.microsoft.com/office/drawing/2014/main" id="{1753503B-B9BF-4971-B777-8ED26A3AD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" y="4443413"/>
            <a:ext cx="870585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SzPct val="90000"/>
              <a:buFont typeface="Wingdings" panose="05000000000000000000" pitchFamily="2" charset="2"/>
              <a:buChar char="q"/>
              <a:defRPr sz="2400">
                <a:solidFill>
                  <a:srgbClr val="081D54"/>
                </a:solidFill>
                <a:latin typeface="Arial" panose="020B0604020202020204" pitchFamily="34" charset="0"/>
              </a:defRPr>
            </a:lvl1pPr>
            <a:lvl2pPr marL="633413" indent="-238125">
              <a:lnSpc>
                <a:spcPct val="90000"/>
              </a:lnSpc>
              <a:spcBef>
                <a:spcPct val="30000"/>
              </a:spcBef>
              <a:buFont typeface="Univers" panose="020B0503020202020204" pitchFamily="34" charset="0"/>
              <a:buChar char="-"/>
              <a:defRPr sz="2200">
                <a:solidFill>
                  <a:srgbClr val="081D54"/>
                </a:solidFill>
                <a:latin typeface="Arial" panose="020B0604020202020204" pitchFamily="34" charset="0"/>
              </a:defRPr>
            </a:lvl2pPr>
            <a:lvl3pPr marL="974725" indent="-227013">
              <a:lnSpc>
                <a:spcPct val="90000"/>
              </a:lnSpc>
              <a:spcBef>
                <a:spcPct val="20000"/>
              </a:spcBef>
              <a:buSzPct val="75000"/>
              <a:buFont typeface="Wingdings 2" panose="05020102010507070707" pitchFamily="18" charset="2"/>
              <a:buChar char="¢"/>
              <a:defRPr sz="2000" i="1">
                <a:solidFill>
                  <a:srgbClr val="081D54"/>
                </a:solidFill>
                <a:latin typeface="Arial" panose="020B0604020202020204" pitchFamily="34" charset="0"/>
              </a:defRPr>
            </a:lvl3pPr>
            <a:lvl4pPr marL="1316038" indent="-227013">
              <a:spcBef>
                <a:spcPct val="20000"/>
              </a:spcBef>
              <a:buSzPct val="80000"/>
              <a:buFont typeface="Wingdings" panose="05000000000000000000" pitchFamily="2" charset="2"/>
              <a:buChar char="v"/>
              <a:defRPr sz="2000">
                <a:solidFill>
                  <a:srgbClr val="081D54"/>
                </a:solidFill>
                <a:latin typeface="Arial Narrow" panose="020B0606020202030204" pitchFamily="34" charset="0"/>
              </a:defRPr>
            </a:lvl4pPr>
            <a:lvl5pPr marL="1657350" indent="-227013">
              <a:spcBef>
                <a:spcPct val="20000"/>
              </a:spcBef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5pPr>
            <a:lvl6pPr marL="21145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6pPr>
            <a:lvl7pPr marL="25717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7pPr>
            <a:lvl8pPr marL="30289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8pPr>
            <a:lvl9pPr marL="34861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781CD62E-735B-44CA-AACF-D05E77B1B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29" y="2668963"/>
            <a:ext cx="7900891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 continue CWB training, view next presentation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“Generating Feedback Notices”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22" descr="DCIPS_blue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259715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584200" y="1150938"/>
            <a:ext cx="7924800" cy="0"/>
          </a:xfrm>
          <a:prstGeom prst="line">
            <a:avLst/>
          </a:prstGeom>
          <a:noFill/>
          <a:ln w="63500" cmpd="thinThick">
            <a:solidFill>
              <a:srgbClr val="081D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CB4A8FA-908A-465E-89D2-C47A9010C0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0413" y="60944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05921"/>
      </p:ext>
    </p:extLst>
  </p:cSld>
  <p:clrMapOvr>
    <a:masterClrMapping/>
  </p:clrMapOvr>
  <p:transition spd="slow" advTm="165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USD(P) Presentation Template">
  <a:themeElements>
    <a:clrScheme name="OUSD(P)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USD(P) Presentatio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USD(P)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SD(P)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SD(P)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SD(P)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SD(P)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SD(P)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OUSD(P) Presentation Template</Template>
  <TotalTime>27155</TotalTime>
  <Words>207</Words>
  <Application>Microsoft Office PowerPoint</Application>
  <PresentationFormat>On-screen Show (4:3)</PresentationFormat>
  <Paragraphs>30</Paragraphs>
  <Slides>5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Univers</vt:lpstr>
      <vt:lpstr>Wingdings</vt:lpstr>
      <vt:lpstr>Wingdings 2</vt:lpstr>
      <vt:lpstr>OUSD(P) Presentation Template</vt:lpstr>
      <vt:lpstr>Office Theme</vt:lpstr>
      <vt:lpstr>PowerPoint Presentation</vt:lpstr>
      <vt:lpstr>Export CWB </vt:lpstr>
      <vt:lpstr>Upload CWB Export File</vt:lpstr>
      <vt:lpstr>Upload CWB Export File</vt:lpstr>
      <vt:lpstr>PowerPoint Presentation</vt:lpstr>
    </vt:vector>
  </TitlesOfParts>
  <Company>SRA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DCIPS Math</dc:title>
  <dc:creator>Andy Bacon</dc:creator>
  <cp:lastModifiedBy>Loper, Tammy L CTR OSD OUSD INTEL (USA)</cp:lastModifiedBy>
  <cp:revision>3388</cp:revision>
  <cp:lastPrinted>2019-04-16T16:08:25Z</cp:lastPrinted>
  <dcterms:created xsi:type="dcterms:W3CDTF">2004-09-13T19:40:33Z</dcterms:created>
  <dcterms:modified xsi:type="dcterms:W3CDTF">2019-08-05T18:14:17Z</dcterms:modified>
</cp:coreProperties>
</file>